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59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70" r:id="rId21"/>
    <p:sldId id="269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39E9-5113-2BEA-925B-791D55B9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5EF9-C63A-B5DC-6F8C-5C0DB3DF3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38BD-18DC-2ADB-F735-1C781089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A887-02EB-8B54-57A2-81633255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06D24-B8F1-C5BA-CBB3-EE062B71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240D-5C89-30BD-6865-5843CD18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E9489-3767-54B2-08D4-B2EE7A6A7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8E7F1-6A6A-D4D9-5AB3-29CEBCB0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93DC-0B4E-4D44-DBA3-F36CAF34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B497-F3F6-6E23-2293-51911F6E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3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217F3-8C04-B242-CA93-F26CE591D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7FFBE-8B99-6636-32C2-E9187BA63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B48A-3A6C-AE89-7642-0C955A1E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7230-F134-49E4-15A2-0483E7BF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E56F1-8ABD-E4AB-1331-DDC4773A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0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E1CB-3F8F-13BE-D3C6-75469438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CF3A-F699-502E-D922-828C87A0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9B5C-C912-AD89-5F7D-2AEA32D6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7018D-BCCA-F183-B81F-A096E5F9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F342-A86C-5AD5-2FE3-A45AE392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6C3-52F8-70F8-0CB9-F8A82D0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66CCA-4A4A-DBBA-3F93-9C70BD354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BC11-F939-3B72-D250-0D26F481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81AA4-5956-A69E-DC0F-F9063362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DAE2-7DBB-BD51-CFF5-59F9F4FD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3A36-AB84-4320-41DF-5F8D64F4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6ADD-2DBE-D54D-B830-725422A43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2F80B-5364-0C93-6C41-3EBA12E41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3D5D2-C7AD-2C92-7910-EE25307D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B33EB-DB27-8D76-D051-BF728043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02903-EAE8-86F3-E1FF-75663063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0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309-8484-F3AD-834C-A5ED42A2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1CAF-02DD-65B6-552E-E6902885B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3BD2B-6064-A149-8084-A06D2CC16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8694-56FA-45F4-8393-EF75C4202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EDA7E-2029-3B67-E152-2D3F0B1EF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DF94C-E472-8286-931B-2D3A69E5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347C3-DFA4-FA0E-7B7E-474395F7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0F114-C47B-DF11-2445-822D9D6D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0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7B63-7CCE-727E-D81E-FD843813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9B773-635A-7947-1C58-EA000668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C87A-BDC9-4360-9CF7-1A0C8705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7D46-133B-FD17-77E3-84D7658F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C3CE1-9E79-A41E-5578-B4B92FA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0DF8-37D1-3A5F-BFEA-4CC15CF5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62D7C-68B2-9922-0134-BFBCD5FD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9CC-43B8-0237-FD45-0049B391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F28B-7355-DC9F-096B-54B36659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5325E-DCFD-0BEA-7F14-9F5C019FE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CE8F1-408B-1DDF-B164-C710042E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91719-4F6F-749F-342B-8982E9AB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FFCE2-056C-5455-EBC7-303B6FC7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7C2-54BB-5CE3-BFFA-85D98F05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59E9F-19AB-5F9E-F637-1D0D3E6B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6D4CD-0E30-DCF8-6F77-21A25557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61BF2-BEF1-D636-D245-9F692100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2E837-A707-879B-1727-2857FACF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B8745-3930-CC4B-B9DF-7F091179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4CDDB-9DC9-D487-4936-AE840CA3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84170-8D91-5AC8-2667-A8C3D2394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08B5-682E-8817-7DFA-9042C1BFB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F60CFF1-C12B-480C-8CCA-BC68C8D30074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42B0-5060-949E-34DF-AE44217A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25EA-07F4-7D69-7E22-951ABB69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0375888-6C0A-40C9-9AEA-C7AEA9B8FB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9617-ACCD-4500-B297-2170589A9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b="1" dirty="0"/>
              <a:t>Best Practice for Bulk </a:t>
            </a:r>
            <a:br>
              <a:rPr lang="en-GB" sz="8000" b="1" dirty="0"/>
            </a:br>
            <a:r>
              <a:rPr lang="en-GB" sz="8000" b="1" dirty="0"/>
              <a:t>RNA-</a:t>
            </a:r>
            <a:r>
              <a:rPr lang="en-GB" sz="8000" b="1" dirty="0" err="1"/>
              <a:t>seq</a:t>
            </a:r>
            <a:r>
              <a:rPr lang="en-GB" sz="8000" b="1" dirty="0"/>
              <a:t> analysis</a:t>
            </a:r>
            <a:endParaRPr lang="en-US" sz="8000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50EEB78-36BB-642C-3589-6F0DB6161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08 </a:t>
            </a:r>
            <a:r>
              <a:rPr lang="en-US" sz="2000" dirty="0" err="1"/>
              <a:t>tháng</a:t>
            </a:r>
            <a:r>
              <a:rPr lang="en-US" sz="2000" dirty="0"/>
              <a:t> 12 </a:t>
            </a:r>
            <a:r>
              <a:rPr lang="en-US" sz="2000" dirty="0" err="1"/>
              <a:t>năm</a:t>
            </a:r>
            <a:r>
              <a:rPr lang="en-US" sz="2000" dirty="0"/>
              <a:t> 2024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74415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6D7C9-7EA7-79B8-B833-DAFD9668E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790" y="262833"/>
            <a:ext cx="7927234" cy="64642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19E4B-8CA4-24F8-8390-B2C9F5721114}"/>
              </a:ext>
            </a:extLst>
          </p:cNvPr>
          <p:cNvSpPr txBox="1"/>
          <p:nvPr/>
        </p:nvSpPr>
        <p:spPr>
          <a:xfrm>
            <a:off x="2953790" y="262833"/>
            <a:ext cx="47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6040B-2CA4-8C2D-85EC-5A601F6D970A}"/>
              </a:ext>
            </a:extLst>
          </p:cNvPr>
          <p:cNvSpPr txBox="1"/>
          <p:nvPr/>
        </p:nvSpPr>
        <p:spPr>
          <a:xfrm>
            <a:off x="742604" y="997527"/>
            <a:ext cx="2155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Non-stranded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3E870-4435-099E-7D1A-D352B6C4071E}"/>
              </a:ext>
            </a:extLst>
          </p:cNvPr>
          <p:cNvSpPr txBox="1"/>
          <p:nvPr/>
        </p:nvSpPr>
        <p:spPr>
          <a:xfrm>
            <a:off x="742604" y="4783256"/>
            <a:ext cx="215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Stranded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1956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6298275" y="6029498"/>
            <a:ext cx="56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 are the References need? And what are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6298275" y="6029498"/>
            <a:ext cx="56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 are the References need? And what are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8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5944518" y="5909640"/>
            <a:ext cx="59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four most common gene annotation databases are currently </a:t>
            </a:r>
            <a:r>
              <a:rPr lang="en-GB" dirty="0" err="1"/>
              <a:t>RefSeq</a:t>
            </a:r>
            <a:r>
              <a:rPr lang="en-GB" dirty="0"/>
              <a:t>, UCSC, </a:t>
            </a:r>
            <a:r>
              <a:rPr lang="en-GB" dirty="0" err="1"/>
              <a:t>Ensembl</a:t>
            </a:r>
            <a:r>
              <a:rPr lang="en-GB" dirty="0"/>
              <a:t> and GENCODE as GTF format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B96F-A393-C302-1DE7-1D5E0DBE731F}"/>
              </a:ext>
            </a:extLst>
          </p:cNvPr>
          <p:cNvSpPr txBox="1"/>
          <p:nvPr/>
        </p:nvSpPr>
        <p:spPr>
          <a:xfrm>
            <a:off x="329283" y="5909639"/>
            <a:ext cx="522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Human Genome Sequences can be found at UCSC, NCBI and </a:t>
            </a:r>
            <a:r>
              <a:rPr lang="en-GB" dirty="0" err="1"/>
              <a:t>Ensembl</a:t>
            </a:r>
            <a:r>
              <a:rPr lang="en-GB" dirty="0"/>
              <a:t> and GENCODE as </a:t>
            </a:r>
            <a:r>
              <a:rPr lang="en-GB" dirty="0" err="1"/>
              <a:t>fasta</a:t>
            </a:r>
            <a:r>
              <a:rPr lang="en-GB" dirty="0"/>
              <a:t>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9855A-024C-62D1-6ACF-769C1FDCD293}"/>
              </a:ext>
            </a:extLst>
          </p:cNvPr>
          <p:cNvSpPr txBox="1"/>
          <p:nvPr/>
        </p:nvSpPr>
        <p:spPr>
          <a:xfrm>
            <a:off x="5944518" y="5909640"/>
            <a:ext cx="59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is the </a:t>
            </a:r>
            <a:r>
              <a:rPr lang="en-GB" dirty="0" err="1"/>
              <a:t>unmatch</a:t>
            </a:r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5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9855A-024C-62D1-6ACF-769C1FDCD293}"/>
              </a:ext>
            </a:extLst>
          </p:cNvPr>
          <p:cNvSpPr txBox="1"/>
          <p:nvPr/>
        </p:nvSpPr>
        <p:spPr>
          <a:xfrm>
            <a:off x="5944518" y="5909640"/>
            <a:ext cx="59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is the </a:t>
            </a:r>
            <a:r>
              <a:rPr lang="en-GB" dirty="0" err="1"/>
              <a:t>unmatch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FA90BEF4-E359-E8E5-6390-017FD1B95DC3}"/>
              </a:ext>
            </a:extLst>
          </p:cNvPr>
          <p:cNvSpPr/>
          <p:nvPr/>
        </p:nvSpPr>
        <p:spPr>
          <a:xfrm>
            <a:off x="7267388" y="2469327"/>
            <a:ext cx="1141506" cy="1816847"/>
          </a:xfrm>
          <a:prstGeom prst="mathMultiply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From BAM to Count</a:t>
            </a:r>
            <a:endParaRPr lang="en-US" sz="4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5F5DF7-81E8-660D-6CA2-2D61D378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99762"/>
              </p:ext>
            </p:extLst>
          </p:nvPr>
        </p:nvGraphicFramePr>
        <p:xfrm>
          <a:off x="4781185" y="4174056"/>
          <a:ext cx="721957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246">
                  <a:extLst>
                    <a:ext uri="{9D8B030D-6E8A-4147-A177-3AD203B41FA5}">
                      <a16:colId xmlns:a16="http://schemas.microsoft.com/office/drawing/2014/main" val="102334224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1237702755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15830788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74289181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07650491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1803421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3947337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 1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2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3 Healthy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4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5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6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9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69720"/>
                  </a:ext>
                </a:extLst>
              </a:tr>
            </a:tbl>
          </a:graphicData>
        </a:graphic>
      </p:graphicFrame>
      <p:pic>
        <p:nvPicPr>
          <p:cNvPr id="2050" name="Picture 2" descr="Alignment Visualization - IGV | Griffith Lab">
            <a:extLst>
              <a:ext uri="{FF2B5EF4-FFF2-40B4-BE49-F238E27FC236}">
                <a16:creationId xmlns:a16="http://schemas.microsoft.com/office/drawing/2014/main" id="{36B6724E-AA39-4645-5178-28A00014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2" y="1165412"/>
            <a:ext cx="5707648" cy="28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CBC996A7-A41F-7E7F-D240-0FC61CBE8076}"/>
              </a:ext>
            </a:extLst>
          </p:cNvPr>
          <p:cNvSpPr/>
          <p:nvPr/>
        </p:nvSpPr>
        <p:spPr>
          <a:xfrm rot="5400000">
            <a:off x="3566951" y="4163104"/>
            <a:ext cx="935826" cy="957729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Differential Gene Expression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5F5DF7-81E8-660D-6CA2-2D61D378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33521"/>
              </p:ext>
            </p:extLst>
          </p:nvPr>
        </p:nvGraphicFramePr>
        <p:xfrm>
          <a:off x="113566" y="1377072"/>
          <a:ext cx="721957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246">
                  <a:extLst>
                    <a:ext uri="{9D8B030D-6E8A-4147-A177-3AD203B41FA5}">
                      <a16:colId xmlns:a16="http://schemas.microsoft.com/office/drawing/2014/main" val="102334224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1237702755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15830788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74289181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07650491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1803421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3947337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 1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2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3 Healthy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4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5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6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9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697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947559-DE6A-0A88-E515-65D48339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92" y="1422405"/>
            <a:ext cx="4644612" cy="21680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AF238C-3ED5-CD88-5DF5-DC8E9088B023}"/>
              </a:ext>
            </a:extLst>
          </p:cNvPr>
          <p:cNvSpPr/>
          <p:nvPr/>
        </p:nvSpPr>
        <p:spPr>
          <a:xfrm>
            <a:off x="10213788" y="2994216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A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DC4D2-86E2-E47C-D564-AB813C67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31" y="3774832"/>
            <a:ext cx="4688069" cy="22195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75D7A-A181-8AD7-A184-A6AB3432575E}"/>
              </a:ext>
            </a:extLst>
          </p:cNvPr>
          <p:cNvSpPr/>
          <p:nvPr/>
        </p:nvSpPr>
        <p:spPr>
          <a:xfrm>
            <a:off x="10295964" y="5244357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C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87CD1-90A7-E49D-9A2F-B41D70B8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6" y="3977600"/>
            <a:ext cx="3822192" cy="17687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C56EAD-2981-037F-D92E-A5DFD9DEF153}"/>
              </a:ext>
            </a:extLst>
          </p:cNvPr>
          <p:cNvSpPr/>
          <p:nvPr/>
        </p:nvSpPr>
        <p:spPr>
          <a:xfrm>
            <a:off x="2374154" y="5129476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D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936613-EEB0-8862-0436-B1A12B733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611" y="4223460"/>
            <a:ext cx="3253531" cy="14780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32DBE8-1860-74F1-544D-A3CE4B68A3E7}"/>
              </a:ext>
            </a:extLst>
          </p:cNvPr>
          <p:cNvSpPr/>
          <p:nvPr/>
        </p:nvSpPr>
        <p:spPr>
          <a:xfrm>
            <a:off x="5974373" y="5217462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403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B84B-B2B7-EFCF-06DA-950D5DEA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5A40B-14FB-2AC0-259A-8FF0A354A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>
                <a:solidFill>
                  <a:srgbClr val="0070C0"/>
                </a:solidFill>
              </a:rPr>
              <a:t>Aim of the methods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Library prep for RNA-</a:t>
            </a:r>
            <a:r>
              <a:rPr lang="en-GB" sz="2800" b="1" dirty="0" err="1">
                <a:solidFill>
                  <a:srgbClr val="0070C0"/>
                </a:solidFill>
              </a:rPr>
              <a:t>seq</a:t>
            </a:r>
            <a:endParaRPr lang="en-GB" sz="2800" b="1" dirty="0">
              <a:solidFill>
                <a:srgbClr val="0070C0"/>
              </a:solidFill>
            </a:endParaRPr>
          </a:p>
          <a:p>
            <a:r>
              <a:rPr lang="en-GB" sz="2800" b="1" dirty="0">
                <a:solidFill>
                  <a:srgbClr val="0070C0"/>
                </a:solidFill>
              </a:rPr>
              <a:t>Upstream Analysis </a:t>
            </a:r>
            <a:r>
              <a:rPr lang="en-GB" sz="2800" b="1" dirty="0"/>
              <a:t>Workflow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Downstream Analysis </a:t>
            </a:r>
            <a:r>
              <a:rPr lang="en-GB" sz="2800" b="1" dirty="0"/>
              <a:t>Workflow</a:t>
            </a:r>
            <a:endParaRPr lang="en-GB" b="1" dirty="0"/>
          </a:p>
          <a:p>
            <a:r>
              <a:rPr lang="en-GB" sz="2800" b="1" dirty="0">
                <a:solidFill>
                  <a:srgbClr val="0070C0"/>
                </a:solidFill>
              </a:rPr>
              <a:t>From BAM to Count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Differential Gene Expression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GB" b="1" dirty="0">
              <a:solidFill>
                <a:srgbClr val="0070C0"/>
              </a:solidFill>
            </a:endParaRPr>
          </a:p>
          <a:p>
            <a:r>
              <a:rPr lang="en-GB" sz="2800" b="1" dirty="0">
                <a:solidFill>
                  <a:srgbClr val="0070C0"/>
                </a:solidFill>
              </a:rPr>
              <a:t>RNA-</a:t>
            </a:r>
            <a:r>
              <a:rPr lang="en-GB" sz="2800" b="1" dirty="0" err="1">
                <a:solidFill>
                  <a:srgbClr val="0070C0"/>
                </a:solidFill>
              </a:rPr>
              <a:t>seq</a:t>
            </a:r>
            <a:r>
              <a:rPr lang="en-GB" sz="2800" b="1" dirty="0">
                <a:solidFill>
                  <a:srgbClr val="0070C0"/>
                </a:solidFill>
              </a:rPr>
              <a:t> databases</a:t>
            </a:r>
            <a:endParaRPr lang="en-GB" b="1" dirty="0">
              <a:solidFill>
                <a:srgbClr val="0070C0"/>
              </a:solidFill>
            </a:endParaRPr>
          </a:p>
          <a:p>
            <a:endParaRPr lang="en-GB" sz="28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198637" y="6388860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https://www.statology.org/fishers-exact-test/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F208B-12EA-5307-1E61-E23179DB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2" y="620698"/>
            <a:ext cx="5606677" cy="3375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6F0F69-CC74-BEDB-1195-D6A6ED47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12" y="1169338"/>
            <a:ext cx="5986974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b61e5630c7504424bf9d00ebd919516e">
            <a:extLst>
              <a:ext uri="{FF2B5EF4-FFF2-40B4-BE49-F238E27FC236}">
                <a16:creationId xmlns:a16="http://schemas.microsoft.com/office/drawing/2014/main" id="{92226A7C-6EAA-FBEA-309C-9D61AF5A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8"/>
          <a:stretch/>
        </p:blipFill>
        <p:spPr bwMode="auto">
          <a:xfrm>
            <a:off x="265953" y="1547270"/>
            <a:ext cx="11660094" cy="38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255248" y="6194896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https://decoupler-py.readthedocs.io/en/latest/notebooks/msigdb.html</a:t>
            </a:r>
          </a:p>
        </p:txBody>
      </p:sp>
    </p:spTree>
    <p:extLst>
      <p:ext uri="{BB962C8B-B14F-4D97-AF65-F5344CB8AC3E}">
        <p14:creationId xmlns:p14="http://schemas.microsoft.com/office/powerpoint/2010/main" val="205105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15965" y="6387919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https://decoupler-py.readthedocs.io/en/latest/notebooks/msigdb.html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95C97-A55D-A6FB-0B00-2180956F5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99"/>
          <a:stretch/>
        </p:blipFill>
        <p:spPr>
          <a:xfrm>
            <a:off x="7885714" y="1208748"/>
            <a:ext cx="4012142" cy="408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A8CE-0C79-8A84-FAA0-75510B38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43" y="1479545"/>
            <a:ext cx="3026438" cy="323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140C1-C327-CA30-0C2B-FDF79A5B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7" y="1656883"/>
            <a:ext cx="3814589" cy="248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D89D0-0CF7-5367-0662-3DBABA10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07" y="4891611"/>
            <a:ext cx="5215388" cy="491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6A968-E81B-78A8-B39D-53DEFE96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07" y="5636202"/>
            <a:ext cx="5215388" cy="4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71383" y="6394814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https://colab.research.google.com/drive/1uvY0IK2Dl75L61A0KEkXAIad3DDaEOMp?usp=sharing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320BC-8FB2-6540-5673-73145D0D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0" y="1465049"/>
            <a:ext cx="9011539" cy="4205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7949F6-5EC3-BBCE-6530-5731D0BC50E5}"/>
              </a:ext>
            </a:extLst>
          </p:cNvPr>
          <p:cNvSpPr txBox="1"/>
          <p:nvPr/>
        </p:nvSpPr>
        <p:spPr>
          <a:xfrm>
            <a:off x="9471944" y="1932873"/>
            <a:ext cx="2548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qvalue</a:t>
            </a:r>
            <a:r>
              <a:rPr lang="en-US" dirty="0"/>
              <a:t> in the results table from </a:t>
            </a:r>
            <a:r>
              <a:rPr lang="en-US" dirty="0" err="1"/>
              <a:t>enrichGO</a:t>
            </a:r>
            <a:r>
              <a:rPr lang="en-US" dirty="0"/>
              <a:t> represents the adjusted p-value for multiple testing correction. It is typically calculated using the False Discovery Rate (FDR) method, which controls the proportion of false positives among the list of enriched terms.</a:t>
            </a:r>
          </a:p>
        </p:txBody>
      </p:sp>
    </p:spTree>
    <p:extLst>
      <p:ext uri="{BB962C8B-B14F-4D97-AF65-F5344CB8AC3E}">
        <p14:creationId xmlns:p14="http://schemas.microsoft.com/office/powerpoint/2010/main" val="362364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795049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RNA-</a:t>
            </a:r>
            <a:r>
              <a:rPr lang="en-GB" sz="3600" b="1" dirty="0" err="1">
                <a:solidFill>
                  <a:srgbClr val="0070C0"/>
                </a:solidFill>
              </a:rPr>
              <a:t>seq</a:t>
            </a:r>
            <a:r>
              <a:rPr lang="en-GB" sz="3600" b="1" dirty="0">
                <a:solidFill>
                  <a:srgbClr val="0070C0"/>
                </a:solidFill>
              </a:rPr>
              <a:t> databases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71383" y="6394814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https://www.nature.com/articles/s41467-018-03751-6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CA5B8CFB-4D04-3400-81D9-1A684CB0D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0" y="1671745"/>
            <a:ext cx="5540606" cy="37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F11098F8-ADA5-C14A-F1AC-92F58D21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59" y="1455268"/>
            <a:ext cx="2530147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C8805-2460-7A9C-2AA0-227361CAFA0D}"/>
              </a:ext>
            </a:extLst>
          </p:cNvPr>
          <p:cNvSpPr txBox="1"/>
          <p:nvPr/>
        </p:nvSpPr>
        <p:spPr>
          <a:xfrm>
            <a:off x="3048000" y="32457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https://gtexportal.org/home/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05AFC-517E-023B-34EE-0E6845C5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037" y="1815076"/>
            <a:ext cx="2977187" cy="309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2BBE9-9894-16FF-9BD6-227E4FDFA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743" y="2621813"/>
            <a:ext cx="3131127" cy="343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85B36-5DB8-DFC2-7904-BFA3C145B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036" y="3380509"/>
            <a:ext cx="3017647" cy="15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4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5A6A1D-59AB-0445-2CC5-85A4A4FA2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733292"/>
            <a:ext cx="773571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FE323-46BB-F8FC-8E3B-293278C0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43" y="579250"/>
            <a:ext cx="8773172" cy="91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6521335" y="6327174"/>
            <a:ext cx="4832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https://gtexportal.org/home/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8BA12-8CF9-88E6-62AD-5B9DC7C64A7C}"/>
              </a:ext>
            </a:extLst>
          </p:cNvPr>
          <p:cNvSpPr txBox="1"/>
          <p:nvPr/>
        </p:nvSpPr>
        <p:spPr>
          <a:xfrm>
            <a:off x="753688" y="63271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https://www.youtube.com/watch?v=WjHkb_y_yFk&amp;t=2s</a:t>
            </a:r>
          </a:p>
        </p:txBody>
      </p:sp>
    </p:spTree>
    <p:extLst>
      <p:ext uri="{BB962C8B-B14F-4D97-AF65-F5344CB8AC3E}">
        <p14:creationId xmlns:p14="http://schemas.microsoft.com/office/powerpoint/2010/main" val="71641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9DB3-4258-9EBB-DB60-38DE348B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dirty="0" err="1"/>
              <a:t>Cảm</a:t>
            </a:r>
            <a:r>
              <a:rPr lang="en-GB" sz="6000" b="1" dirty="0"/>
              <a:t> </a:t>
            </a:r>
            <a:r>
              <a:rPr lang="en-GB" sz="6000" b="1" dirty="0" err="1"/>
              <a:t>ơn</a:t>
            </a:r>
            <a:r>
              <a:rPr lang="en-GB" sz="6000" b="1" dirty="0"/>
              <a:t> </a:t>
            </a:r>
            <a:r>
              <a:rPr lang="en-GB" sz="6000" b="1" dirty="0" err="1"/>
              <a:t>các</a:t>
            </a:r>
            <a:r>
              <a:rPr lang="en-GB" sz="6000" b="1" dirty="0"/>
              <a:t> </a:t>
            </a:r>
            <a:r>
              <a:rPr lang="en-GB" sz="6000" b="1" dirty="0" err="1"/>
              <a:t>thầy</a:t>
            </a:r>
            <a:r>
              <a:rPr lang="en-GB" sz="6000" b="1" dirty="0"/>
              <a:t> </a:t>
            </a:r>
            <a:r>
              <a:rPr lang="en-GB" sz="6000" b="1" dirty="0" err="1"/>
              <a:t>cô</a:t>
            </a:r>
            <a:r>
              <a:rPr lang="en-GB" sz="6000" b="1" dirty="0"/>
              <a:t> </a:t>
            </a:r>
            <a:r>
              <a:rPr lang="en-GB" sz="6000" b="1" dirty="0" err="1"/>
              <a:t>và</a:t>
            </a:r>
            <a:r>
              <a:rPr lang="en-GB" sz="6000" b="1" dirty="0"/>
              <a:t> </a:t>
            </a:r>
            <a:r>
              <a:rPr lang="en-GB" sz="6000" b="1" dirty="0" err="1"/>
              <a:t>các</a:t>
            </a:r>
            <a:r>
              <a:rPr lang="en-GB" sz="6000" b="1" dirty="0"/>
              <a:t> </a:t>
            </a:r>
            <a:r>
              <a:rPr lang="en-GB" sz="6000" b="1" dirty="0" err="1"/>
              <a:t>bạn</a:t>
            </a:r>
            <a:r>
              <a:rPr lang="en-GB" sz="6000" b="1" dirty="0"/>
              <a:t>!</a:t>
            </a:r>
            <a:endParaRPr lang="en-US" sz="6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0107E6-93A6-B8E5-895E-D2A952055881}"/>
              </a:ext>
            </a:extLst>
          </p:cNvPr>
          <p:cNvSpPr txBox="1">
            <a:spLocks/>
          </p:cNvSpPr>
          <p:nvPr/>
        </p:nvSpPr>
        <p:spPr>
          <a:xfrm>
            <a:off x="2209800" y="2991079"/>
            <a:ext cx="9144000" cy="176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 err="1"/>
              <a:t>Ngày</a:t>
            </a:r>
            <a:r>
              <a:rPr lang="en-US" sz="2000" dirty="0"/>
              <a:t> 08 </a:t>
            </a:r>
            <a:r>
              <a:rPr lang="en-US" sz="2000" dirty="0" err="1"/>
              <a:t>tháng</a:t>
            </a:r>
            <a:r>
              <a:rPr lang="en-US" sz="2000" dirty="0"/>
              <a:t> 12 </a:t>
            </a:r>
            <a:r>
              <a:rPr lang="en-US" sz="2000" dirty="0" err="1"/>
              <a:t>năm</a:t>
            </a:r>
            <a:r>
              <a:rPr lang="en-US" sz="2000" dirty="0"/>
              <a:t> 2024</a:t>
            </a:r>
          </a:p>
          <a:p>
            <a:pPr marL="0" indent="0" algn="r">
              <a:buNone/>
            </a:pPr>
            <a:r>
              <a:rPr lang="en-US" sz="2000" dirty="0"/>
              <a:t>TS. </a:t>
            </a:r>
            <a:r>
              <a:rPr lang="en-US" sz="2000" dirty="0" err="1"/>
              <a:t>Lưu</a:t>
            </a:r>
            <a:r>
              <a:rPr lang="en-US" sz="2000" dirty="0"/>
              <a:t> Phúc Lợi</a:t>
            </a:r>
          </a:p>
          <a:p>
            <a:pPr marL="0" indent="0" algn="r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marL="0" indent="0" algn="r">
              <a:buNone/>
            </a:pPr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14095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Aim of the methods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146846" y="152285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r>
              <a:rPr lang="en-GB" sz="2800" b="1" dirty="0">
                <a:latin typeface="Calibri Light" panose="020F0302020204030204" pitchFamily="34" charset="0"/>
              </a:rPr>
              <a:t>?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r>
              <a:rPr lang="en-GB" sz="2800" b="1" dirty="0">
                <a:latin typeface="Calibri Light" panose="020F0302020204030204" pitchFamily="34" charset="0"/>
              </a:rPr>
              <a:t>?</a:t>
            </a:r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Aim of the methods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146846" y="152285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FEC5B-B976-95A9-F66F-09B962AE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0"/>
          <a:stretch/>
        </p:blipFill>
        <p:spPr>
          <a:xfrm>
            <a:off x="218293" y="2424048"/>
            <a:ext cx="5411404" cy="26527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0556DD-26AB-BAB7-7E85-CD963C49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38" y="2545307"/>
            <a:ext cx="6022669" cy="25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26" y="259832"/>
            <a:ext cx="10515600" cy="5714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 types of RNA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07985737-B130-F034-E922-59196984C3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331" y="1019696"/>
            <a:ext cx="8869045" cy="55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08966"/>
            <a:ext cx="10515600" cy="5714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 types of RNA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object 15">
            <a:extLst>
              <a:ext uri="{FF2B5EF4-FFF2-40B4-BE49-F238E27FC236}">
                <a16:creationId xmlns:a16="http://schemas.microsoft.com/office/drawing/2014/main" id="{01A97D88-3EA3-42FD-ED30-DF500BD7E6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40" y="2189019"/>
            <a:ext cx="5451486" cy="2848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72DEF-B0E5-6C0D-5757-F6F4C3ED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96" y="2044930"/>
            <a:ext cx="6087804" cy="34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6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3" y="520451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Sequencing library prep protocol depends on the RNA properties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EB4AF-BAC3-3839-F02E-99F6AB09999A}"/>
              </a:ext>
            </a:extLst>
          </p:cNvPr>
          <p:cNvSpPr txBox="1"/>
          <p:nvPr/>
        </p:nvSpPr>
        <p:spPr>
          <a:xfrm>
            <a:off x="637309" y="1501835"/>
            <a:ext cx="9797934" cy="501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algn="ctr">
              <a:spcBef>
                <a:spcPts val="785"/>
              </a:spcBef>
            </a:pP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one-</a:t>
            </a:r>
            <a:r>
              <a:rPr lang="en-GB" sz="32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size-</a:t>
            </a:r>
            <a:r>
              <a:rPr lang="en-GB" sz="32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fits-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situation!</a:t>
            </a:r>
            <a:endParaRPr lang="en-GB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en-GB" sz="24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Abundance</a:t>
            </a:r>
            <a:r>
              <a:rPr lang="en-GB" sz="24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en-GB" sz="24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stability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rRNA:</a:t>
            </a:r>
            <a:r>
              <a:rPr lang="en-GB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90-</a:t>
            </a:r>
            <a:r>
              <a:rPr lang="en-GB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95%</a:t>
            </a:r>
            <a:r>
              <a:rPr lang="en-GB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(!)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tRNA:</a:t>
            </a:r>
            <a:r>
              <a:rPr lang="en-GB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3-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mRNA: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2%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other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RNAs:</a:t>
            </a:r>
            <a:r>
              <a:rPr lang="en-GB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r>
              <a:rPr lang="en-GB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below</a:t>
            </a:r>
            <a:r>
              <a:rPr lang="en-GB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en-GB" sz="24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Cellular location	</a:t>
            </a: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most </a:t>
            </a:r>
            <a:r>
              <a:rPr lang="en-GB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cytoplasm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buFont typeface="Arial" panose="020B0604020202020204" pitchFamily="34" charset="0"/>
              <a:buChar char="•"/>
            </a:pPr>
            <a:r>
              <a:rPr lang="en-GB" sz="24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Size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miRNAs:</a:t>
            </a:r>
            <a:r>
              <a:rPr lang="en-GB" spc="1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18-</a:t>
            </a:r>
            <a:r>
              <a:rPr lang="en-GB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23bp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mRNA: </a:t>
            </a:r>
            <a:r>
              <a:rPr lang="en-GB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several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1000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bp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buFont typeface="Arial" panose="020B0604020202020204" pitchFamily="34" charset="0"/>
              <a:buChar char="•"/>
            </a:pPr>
            <a:r>
              <a:rPr lang="en-GB" sz="24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 sequences/modifications</a:t>
            </a: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poly(A)</a:t>
            </a:r>
            <a:r>
              <a:rPr lang="en-GB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tails</a:t>
            </a:r>
            <a:r>
              <a:rPr lang="en-GB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n-GB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20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2D</a:t>
            </a:r>
            <a:r>
              <a:rPr lang="en-GB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structure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antisense</a:t>
            </a:r>
            <a:r>
              <a:rPr lang="en-GB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46E1F5D2-6256-F517-6047-DD3E89C9C2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82" y="2321720"/>
            <a:ext cx="5859225" cy="42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509367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General steps of RNA-</a:t>
            </a:r>
            <a:r>
              <a:rPr lang="en-GB" sz="4800" b="1" dirty="0" err="1">
                <a:solidFill>
                  <a:srgbClr val="0070C0"/>
                </a:solidFill>
              </a:rPr>
              <a:t>seq</a:t>
            </a:r>
            <a:r>
              <a:rPr lang="en-GB" sz="4800" b="1" dirty="0">
                <a:solidFill>
                  <a:srgbClr val="0070C0"/>
                </a:solidFill>
              </a:rPr>
              <a:t> preparation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4366B-51C2-7506-7875-AC91225A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2" y="1372448"/>
            <a:ext cx="9260378" cy="50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509367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General steps of RNA-</a:t>
            </a:r>
            <a:r>
              <a:rPr lang="en-GB" sz="4800" b="1" dirty="0" err="1">
                <a:solidFill>
                  <a:srgbClr val="0070C0"/>
                </a:solidFill>
              </a:rPr>
              <a:t>seq</a:t>
            </a:r>
            <a:r>
              <a:rPr lang="en-GB" sz="4800" b="1" dirty="0">
                <a:solidFill>
                  <a:srgbClr val="0070C0"/>
                </a:solidFill>
              </a:rPr>
              <a:t> preparation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4366B-51C2-7506-7875-AC91225A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2" y="1372448"/>
            <a:ext cx="9260378" cy="50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627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Best Practice for Bulk  RNA-seq analysis</vt:lpstr>
      <vt:lpstr>Content</vt:lpstr>
      <vt:lpstr>Aim of the methods</vt:lpstr>
      <vt:lpstr>Aim of the methods</vt:lpstr>
      <vt:lpstr>Different types of RNA</vt:lpstr>
      <vt:lpstr>Different types of RNA</vt:lpstr>
      <vt:lpstr>Sequencing library prep protocol depends on the RNA properties</vt:lpstr>
      <vt:lpstr>General steps of RNA-seq preparation</vt:lpstr>
      <vt:lpstr>General steps of RNA-seq preparation</vt:lpstr>
      <vt:lpstr>PowerPoint Presentation</vt:lpstr>
      <vt:lpstr>Upstream Analysis Workflow</vt:lpstr>
      <vt:lpstr>Upstream Analysis Workflow</vt:lpstr>
      <vt:lpstr>Upstream Analysis Workflow</vt:lpstr>
      <vt:lpstr>Upstream Analysis Workflow</vt:lpstr>
      <vt:lpstr>Downstream Analysis Workflow</vt:lpstr>
      <vt:lpstr>Downstream Analysis Workflow</vt:lpstr>
      <vt:lpstr>Downstream Analysis Workflow</vt:lpstr>
      <vt:lpstr>From BAM to Count</vt:lpstr>
      <vt:lpstr>Differential Gene Expression</vt:lpstr>
      <vt:lpstr>PowerPoint Presentation</vt:lpstr>
      <vt:lpstr>Enrichment of DEGs with Over Representation Analysis (ORA)</vt:lpstr>
      <vt:lpstr>Enrichment of DEGs with Over Representation Analysis (ORA)</vt:lpstr>
      <vt:lpstr>Enrichment of DEGs with Over Representation Analysis (ORA)</vt:lpstr>
      <vt:lpstr>RNA-seq databases</vt:lpstr>
      <vt:lpstr>PowerPoint Presentation</vt:lpstr>
      <vt:lpstr>Cảm ơn các thầy cô và các bạn!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 for Bulk RNA-seq analysis</dc:title>
  <dc:creator>Luu Loi</dc:creator>
  <cp:lastModifiedBy>Luu Loi</cp:lastModifiedBy>
  <cp:revision>63</cp:revision>
  <dcterms:created xsi:type="dcterms:W3CDTF">2024-12-07T21:26:28Z</dcterms:created>
  <dcterms:modified xsi:type="dcterms:W3CDTF">2024-12-08T02:24:33Z</dcterms:modified>
</cp:coreProperties>
</file>